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8" r:id="rId5"/>
    <p:sldId id="269" r:id="rId6"/>
    <p:sldId id="277" r:id="rId7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uo Iketani" initials="N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>
      <p:cViewPr>
        <p:scale>
          <a:sx n="66" d="100"/>
          <a:sy n="66" d="100"/>
        </p:scale>
        <p:origin x="-1398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0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buo Iketani" userId="160b5726c230d883" providerId="LiveId" clId="{7EBB9B77-066D-4B7E-89CA-3A828A4E677A}"/>
    <pc:docChg chg="delSld">
      <pc:chgData name="Nobuo Iketani" userId="160b5726c230d883" providerId="LiveId" clId="{7EBB9B77-066D-4B7E-89CA-3A828A4E677A}" dt="2018-01-22T09:00:52.414" v="0" actId="2696"/>
      <pc:docMkLst>
        <pc:docMk/>
      </pc:docMkLst>
      <pc:sldChg chg="del">
        <pc:chgData name="Nobuo Iketani" userId="160b5726c230d883" providerId="LiveId" clId="{7EBB9B77-066D-4B7E-89CA-3A828A4E677A}" dt="2018-01-22T09:00:52.414" v="0" actId="2696"/>
        <pc:sldMkLst>
          <pc:docMk/>
          <pc:sldMk cId="3822490668" sldId="27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22T17:50:20.487" idx="1">
    <p:pos x="7381" y="1134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6A1AE7-E8FD-4310-99C2-DA9A46913FD1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2018/1/22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‹Nº›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9082644-CEF7-4FA2-813F-80C309795735}" type="datetime1">
              <a:rPr lang="ja-JP" altLang="en-US" smtClean="0"/>
              <a:t>2018/1/22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60CF8BB-EBC7-4B8F-9632-A5A136FBB880}" type="slidenum">
              <a:rPr lang="en-US" altLang="ja-JP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60CF8BB-EBC7-4B8F-9632-A5A136FBB880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467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60CF8BB-EBC7-4B8F-9632-A5A136FBB880}" type="slidenum">
              <a:rPr lang="en-US" altLang="ja-JP" smtClean="0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554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60CF8BB-EBC7-4B8F-9632-A5A136FBB880}" type="slidenum">
              <a:rPr lang="en-US" altLang="ja-JP" smtClean="0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04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 rtl="0">
              <a:lnSpc>
                <a:spcPts val="7500"/>
              </a:lnSpc>
              <a:defRPr sz="8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DB769C8-3BB0-433E-BB67-DE457AB7D308}" type="datetime1">
              <a:rPr lang="ja-JP" altLang="en-US" smtClean="0"/>
              <a:t>2018/1/22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4E0E227-D6FB-4839-9BBC-7A8C15AB5A7D}" type="datetime1">
              <a:rPr lang="ja-JP" altLang="en-US" smtClean="0"/>
              <a:t>2018/1/22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58D4FD5-AE3A-4D2E-80EE-25307FE20A78}" type="datetime1">
              <a:rPr lang="ja-JP" altLang="en-US" smtClean="0"/>
              <a:t>2018/1/22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623835-27F0-4DFD-915A-90A401B86F4B}" type="datetime1">
              <a:rPr lang="ja-JP" altLang="en-US" smtClean="0"/>
              <a:t>2018/1/22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82335A-CEB4-4DF7-A438-20FF18A69B4A}" type="datetime1">
              <a:rPr lang="ja-JP" altLang="en-US" noProof="0" smtClean="0"/>
              <a:t>2018/1/22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‹Nº›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FFE1A-9E2B-424D-9A51-A3595B5DCF68}" type="datetime1">
              <a:rPr lang="ja-JP" altLang="en-US" noProof="0" smtClean="0"/>
              <a:t>2018/1/22</a:t>
            </a:fld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‹Nº›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AB59C5-4B7E-4B57-BEA0-4498FE231BCD}" type="datetime1">
              <a:rPr lang="ja-JP" altLang="en-US" noProof="0" smtClean="0"/>
              <a:t>2018/1/22</a:t>
            </a:fld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‹Nº›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11EB4-5791-4016-BE0B-B5CF4256198E}" type="datetime1">
              <a:rPr lang="ja-JP" altLang="en-US" noProof="0" smtClean="0"/>
              <a:t>2018/1/22</a:t>
            </a:fld>
            <a:endParaRPr lang="ja-JP" altLang="en-US" noProof="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‹Nº›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 rtl="0">
              <a:lnSpc>
                <a:spcPts val="4200"/>
              </a:lnSpc>
              <a:defRPr sz="44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6041B-699E-444B-B28C-FA2A3C638E64}" type="datetime1">
              <a:rPr lang="ja-JP" altLang="en-US" noProof="0" smtClean="0"/>
              <a:t>2018/1/22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‹Nº›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 rtl="0">
              <a:lnSpc>
                <a:spcPts val="4100"/>
              </a:lnSpc>
              <a:defRPr sz="4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 spc="-90" baseline="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1E42985-CDCF-42D3-AF11-6F2645CCC7B5}" type="datetime1">
              <a:rPr lang="ja-JP" altLang="en-US" smtClean="0"/>
              <a:pPr/>
              <a:t>2018/1/22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400" kern="1200" cap="all" baseline="0">
          <a:solidFill>
            <a:schemeClr val="accent1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5371" y="240523"/>
            <a:ext cx="6749143" cy="3730171"/>
          </a:xfrm>
        </p:spPr>
        <p:txBody>
          <a:bodyPr rtlCol="0">
            <a:normAutofit fontScale="90000"/>
          </a:bodyPr>
          <a:lstStyle/>
          <a:p>
            <a:pPr algn="just" rtl="0">
              <a:lnSpc>
                <a:spcPts val="7000"/>
              </a:lnSpc>
            </a:pPr>
            <a:r>
              <a:rPr lang="en-US" altLang="ja-JP" dirty="0"/>
              <a:t>Energy saving Grand prize to </a:t>
            </a:r>
            <a:r>
              <a:rPr lang="en-US" altLang="ja-JP" dirty="0" err="1">
                <a:solidFill>
                  <a:srgbClr val="FF0000"/>
                </a:solidFill>
              </a:rPr>
              <a:t>gaina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76514" y="5015723"/>
            <a:ext cx="6858000" cy="16017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ja-JP" dirty="0">
                <a:latin typeface="Script MT Bold" panose="03040602040607080904" pitchFamily="66" charset="0"/>
              </a:rPr>
              <a:t>Eco news by Nissin Sangyo Co., Ltd.</a:t>
            </a:r>
          </a:p>
          <a:p>
            <a:pPr rtl="0"/>
            <a:r>
              <a:rPr lang="en-US" altLang="ja-JP" dirty="0">
                <a:latin typeface="Script MT Bold" panose="03040602040607080904" pitchFamily="66" charset="0"/>
              </a:rPr>
              <a:t>2018 January 22</a:t>
            </a:r>
          </a:p>
          <a:p>
            <a:pPr rtl="0"/>
            <a:endParaRPr lang="en-US" altLang="ja-JP" dirty="0">
              <a:latin typeface="Script MT Bold" panose="03040602040607080904" pitchFamily="66" charset="0"/>
            </a:endParaRPr>
          </a:p>
          <a:p>
            <a:pPr rtl="0"/>
            <a:r>
              <a:rPr lang="en-US" altLang="ja-JP" dirty="0">
                <a:latin typeface="Script MT Bold" panose="03040602040607080904" pitchFamily="66" charset="0"/>
              </a:rPr>
              <a:t>Edited &amp; translated by N.Iketani</a:t>
            </a:r>
          </a:p>
          <a:p>
            <a:pPr rtl="0"/>
            <a:endParaRPr lang="en-US" altLang="ja-JP" dirty="0">
              <a:latin typeface="Script MT Bold" panose="03040602040607080904" pitchFamily="66" charset="0"/>
            </a:endParaRPr>
          </a:p>
          <a:p>
            <a:pPr rtl="0"/>
            <a:endParaRPr lang="ja-JP" altLang="en-US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608" y="53874"/>
            <a:ext cx="10228942" cy="67184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 grand prize special award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23AD06C5-CD7C-4D8B-B07A-60687F29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02" y="1678609"/>
            <a:ext cx="3299799" cy="31500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19510254-F5E0-49B1-84F6-C0E4F7CA8244}"/>
              </a:ext>
            </a:extLst>
          </p:cNvPr>
          <p:cNvSpPr txBox="1"/>
          <p:nvPr/>
        </p:nvSpPr>
        <p:spPr>
          <a:xfrm>
            <a:off x="3164114" y="725714"/>
            <a:ext cx="656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Nissin Sangyo Co. Ltd. for </a:t>
            </a:r>
            <a:r>
              <a:rPr kumimoji="1" lang="en-US" altLang="ja-JP" sz="2800" b="1" dirty="0">
                <a:solidFill>
                  <a:srgbClr val="FC1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GAINA</a:t>
            </a:r>
            <a:endParaRPr kumimoji="1" lang="ja-JP" altLang="en-US" sz="2800" b="1" dirty="0">
              <a:solidFill>
                <a:srgbClr val="FC1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030D7572-2E1E-416E-A51A-D5C3E725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97554"/>
            <a:ext cx="7685315" cy="51736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ja-JP" sz="1700" dirty="0">
                <a:solidFill>
                  <a:srgbClr val="404040"/>
                </a:solidFill>
                <a:latin typeface="Arial Black" panose="020B0A04020102020204" pitchFamily="34" charset="0"/>
              </a:rPr>
              <a:t>January</a:t>
            </a:r>
            <a:r>
              <a:rPr lang="ja-JP" altLang="en-US" sz="1700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1700" dirty="0">
                <a:solidFill>
                  <a:srgbClr val="404040"/>
                </a:solidFill>
                <a:latin typeface="Arial Black" panose="020B0A04020102020204" pitchFamily="34" charset="0"/>
              </a:rPr>
              <a:t>22,</a:t>
            </a:r>
            <a:r>
              <a:rPr lang="ja-JP" altLang="en-US" sz="1700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1700" dirty="0">
                <a:solidFill>
                  <a:srgbClr val="404040"/>
                </a:solidFill>
                <a:latin typeface="Arial Black" panose="020B0A04020102020204" pitchFamily="34" charset="0"/>
              </a:rPr>
              <a:t>2108</a:t>
            </a:r>
          </a:p>
          <a:p>
            <a:pPr lvl="0"/>
            <a:r>
              <a:rPr lang="en-US" altLang="ja-JP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altLang="ja-JP" sz="19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Tatsujiro</a:t>
            </a:r>
            <a:r>
              <a:rPr lang="en-US" altLang="ja-JP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9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Ishiko</a:t>
            </a:r>
            <a:r>
              <a:rPr lang="en-US" altLang="ja-JP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president of Nissin Sangyo Co. Ltd was awarded with Eco Grand Prize Special Award by Energy Conservation Center, an organization sponsored by the Ministry of Economy, Trade and Industry.</a:t>
            </a:r>
          </a:p>
          <a:p>
            <a:pPr marL="0" lvl="0" indent="0">
              <a:buNone/>
            </a:pPr>
            <a:r>
              <a:rPr lang="en-US" altLang="ja-JP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ja-JP" sz="1900" u="sng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GAINA customers</a:t>
            </a:r>
          </a:p>
          <a:p>
            <a:pPr lvl="0"/>
            <a:r>
              <a:rPr lang="en-US" altLang="ja-JP"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This time, I am very pleased to inform you of such an honor to have received Japan Eco Grand Prize Special Award. The judging committee members of Energy Conservation Center gave us such a wonderful and memorial prize. </a:t>
            </a:r>
          </a:p>
          <a:p>
            <a:pPr lvl="0"/>
            <a:r>
              <a:rPr lang="en-US" altLang="ja-JP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began developing this innovative product, GAINA that can save energy with paint materials, which took 30 years to complete.  Following the 43th Iwatani </a:t>
            </a:r>
            <a:r>
              <a:rPr lang="en-US" altLang="ja-JP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Naoji</a:t>
            </a:r>
            <a:r>
              <a:rPr lang="en-US" altLang="ja-JP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Memorial Award last year, I received this honor. Establishing conflicting properties of reflection of near infrared ray and radiation of far infrared ray in one coating film as an energy-saving product that can remarkably improve the cooling effect and the heating effect, I received a high evaluation of this award and I won the prize.</a:t>
            </a:r>
          </a:p>
          <a:p>
            <a:pPr lvl="0"/>
            <a:r>
              <a:rPr lang="en-US" altLang="ja-JP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this extraordinary great achievement, I would thank you deeply, and gratefully for the support of distributors, construction shops and users as well as importers and whole-sellers and local dealers.</a:t>
            </a:r>
          </a:p>
          <a:p>
            <a:pPr marL="0" lvl="0" indent="0">
              <a:buNone/>
            </a:pPr>
            <a:r>
              <a:rPr lang="en-US" altLang="ja-JP" sz="1400" dirty="0">
                <a:solidFill>
                  <a:srgbClr val="000000"/>
                </a:solidFill>
                <a:latin typeface="+mn-lt"/>
              </a:rPr>
              <a:t>         </a:t>
            </a:r>
          </a:p>
          <a:p>
            <a:pPr marL="0" lvl="0" indent="0">
              <a:buNone/>
            </a:pPr>
            <a:r>
              <a:rPr lang="en-US" altLang="ja-JP" sz="1300" i="1" dirty="0">
                <a:solidFill>
                  <a:srgbClr val="404040"/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&lt; Energy saving grand prize stands for the award to the product which produces clearly energy saving effect and excellent performance for   the purposed society. i.e., Energy Saving Society. &gt;</a:t>
            </a:r>
            <a:endParaRPr lang="ja-JP" altLang="en-US" sz="1300" i="1" dirty="0">
              <a:solidFill>
                <a:srgbClr val="404040"/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  <a:p>
            <a:pPr marL="0" indent="0">
              <a:buNone/>
            </a:pPr>
            <a:endParaRPr lang="ja-JP" altLang="en-US" sz="1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2F2CD0B0-E890-4C45-A143-52260822CAFB}"/>
              </a:ext>
            </a:extLst>
          </p:cNvPr>
          <p:cNvSpPr txBox="1"/>
          <p:nvPr/>
        </p:nvSpPr>
        <p:spPr>
          <a:xfrm>
            <a:off x="8728599" y="5351919"/>
            <a:ext cx="300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Mr. </a:t>
            </a:r>
            <a:r>
              <a:rPr kumimoji="1" lang="en-US" altLang="ja-JP" dirty="0" err="1"/>
              <a:t>Ishiko</a:t>
            </a:r>
            <a:r>
              <a:rPr kumimoji="1" lang="en-US" altLang="ja-JP" dirty="0"/>
              <a:t>,  holding a new GAINA’s pale can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24251" y="159657"/>
            <a:ext cx="3399063" cy="827314"/>
          </a:xfrm>
        </p:spPr>
        <p:txBody>
          <a:bodyPr rtlCol="0"/>
          <a:lstStyle/>
          <a:p>
            <a:pPr rtl="0">
              <a:lnSpc>
                <a:spcPts val="4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エコ大賞受賞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943" y="380999"/>
            <a:ext cx="5646058" cy="6317343"/>
          </a:xfrm>
        </p:spPr>
        <p:txBody>
          <a:bodyPr rtlCol="0">
            <a:normAutofit fontScale="32500" lnSpcReduction="20000"/>
          </a:bodyPr>
          <a:lstStyle/>
          <a:p>
            <a:r>
              <a:rPr lang="ja-JP" altLang="en-US" sz="3700" dirty="0"/>
              <a:t>平成</a:t>
            </a:r>
            <a:r>
              <a:rPr lang="en-US" altLang="ja-JP" sz="3700" dirty="0"/>
              <a:t>30</a:t>
            </a:r>
            <a:r>
              <a:rPr lang="ja-JP" altLang="en-US" sz="3700" dirty="0"/>
              <a:t>年</a:t>
            </a:r>
            <a:r>
              <a:rPr lang="en-US" altLang="ja-JP" sz="3700" dirty="0"/>
              <a:t>1</a:t>
            </a:r>
            <a:r>
              <a:rPr lang="ja-JP" altLang="en-US" sz="3700" dirty="0"/>
              <a:t>月</a:t>
            </a:r>
            <a:r>
              <a:rPr lang="en-US" altLang="ja-JP" sz="3700" dirty="0"/>
              <a:t>22</a:t>
            </a:r>
            <a:r>
              <a:rPr lang="ja-JP" altLang="en-US" sz="3700" dirty="0"/>
              <a:t>日 </a:t>
            </a:r>
          </a:p>
          <a:p>
            <a:r>
              <a:rPr lang="ja-JP" altLang="en-US" sz="3700" dirty="0"/>
              <a:t>株式会社日進産業 </a:t>
            </a:r>
          </a:p>
          <a:p>
            <a:r>
              <a:rPr lang="ja-JP" altLang="en-US" sz="3700" dirty="0"/>
              <a:t>代表取締役 石子 達次郎 </a:t>
            </a:r>
          </a:p>
          <a:p>
            <a:r>
              <a:rPr lang="ja-JP" altLang="en-US" sz="3700" dirty="0"/>
              <a:t>省エネ大賞受賞のお知らせ </a:t>
            </a:r>
          </a:p>
          <a:p>
            <a:pPr marL="0" indent="0" algn="ctr">
              <a:buNone/>
            </a:pPr>
            <a:r>
              <a:rPr lang="ja-JP" altLang="en-US" sz="3700" dirty="0"/>
              <a:t>記 </a:t>
            </a:r>
          </a:p>
          <a:p>
            <a:r>
              <a:rPr lang="ja-JP" altLang="en-US" sz="3700" dirty="0"/>
              <a:t>この度、我が社は平成</a:t>
            </a:r>
            <a:r>
              <a:rPr lang="en-US" altLang="ja-JP" sz="3700" dirty="0"/>
              <a:t>29</a:t>
            </a:r>
            <a:r>
              <a:rPr lang="ja-JP" altLang="en-US" sz="3700" dirty="0"/>
              <a:t>年度省エネ大賞 審査員会特別賞を受賞いたしました。 </a:t>
            </a:r>
          </a:p>
          <a:p>
            <a:r>
              <a:rPr lang="ja-JP" altLang="en-US" sz="3700" dirty="0"/>
              <a:t>塗材で省エネ出来る画期的な商材の開発に着手し、早</a:t>
            </a:r>
            <a:r>
              <a:rPr lang="en-US" altLang="ja-JP" sz="3700" dirty="0"/>
              <a:t>30</a:t>
            </a:r>
            <a:r>
              <a:rPr lang="ja-JP" altLang="en-US" sz="3700" dirty="0"/>
              <a:t>年の歳月を要しましたが、 </a:t>
            </a:r>
          </a:p>
          <a:p>
            <a:r>
              <a:rPr lang="ja-JP" altLang="en-US" sz="3700" dirty="0"/>
              <a:t>昨年の第</a:t>
            </a:r>
            <a:r>
              <a:rPr lang="en-US" altLang="ja-JP" sz="3700" dirty="0"/>
              <a:t>43</a:t>
            </a:r>
            <a:r>
              <a:rPr lang="ja-JP" altLang="en-US" sz="3700" dirty="0"/>
              <a:t>回岩谷直治記念賞に引き続き、栄えある本賞を受賞する事となりました。 </a:t>
            </a:r>
          </a:p>
          <a:p>
            <a:r>
              <a:rPr lang="ja-JP" altLang="en-US" sz="3700" dirty="0"/>
              <a:t>近赤外線の反射と遠赤外線の放射という、相反する性質を</a:t>
            </a:r>
            <a:r>
              <a:rPr lang="en-US" altLang="ja-JP" sz="3700" dirty="0"/>
              <a:t>1</a:t>
            </a:r>
            <a:r>
              <a:rPr lang="ja-JP" altLang="en-US" sz="3700" dirty="0" err="1"/>
              <a:t>つの</a:t>
            </a:r>
            <a:r>
              <a:rPr lang="ja-JP" altLang="en-US" sz="3700" dirty="0"/>
              <a:t>塗膜の中に確立し、 </a:t>
            </a:r>
          </a:p>
          <a:p>
            <a:r>
              <a:rPr lang="ja-JP" altLang="en-US" sz="3700" dirty="0"/>
              <a:t>冷房効果、暖房効果を格段に改善出来る省エネ製品として、高い評価を受け、本賞を </a:t>
            </a:r>
          </a:p>
          <a:p>
            <a:r>
              <a:rPr lang="ja-JP" altLang="en-US" sz="3700" dirty="0"/>
              <a:t>受賞致しました。 </a:t>
            </a:r>
          </a:p>
          <a:p>
            <a:r>
              <a:rPr lang="ja-JP" altLang="en-US" sz="3700" dirty="0"/>
              <a:t>この快挙は偏に、販売店様、工事店様、ユーザー様のご支援の賜物と深く感謝致します。 </a:t>
            </a:r>
          </a:p>
          <a:p>
            <a:r>
              <a:rPr lang="en-US" altLang="ja-JP" sz="3700" dirty="0"/>
              <a:t>※</a:t>
            </a:r>
            <a:r>
              <a:rPr lang="ja-JP" altLang="en-US" sz="3700" dirty="0"/>
              <a:t>省エネ大賞とは省エネ社会の構築を目的として、優れた省エネ性能を持つ製品に </a:t>
            </a:r>
          </a:p>
          <a:p>
            <a:r>
              <a:rPr lang="ja-JP" altLang="en-US" sz="3700" dirty="0"/>
              <a:t>授与されるものです。 </a:t>
            </a:r>
          </a:p>
          <a:p>
            <a:pPr rtl="0"/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1D8EA9E9-E7A2-45EA-B470-C81B1281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07" y="363893"/>
            <a:ext cx="4209771" cy="3944711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75534" y="4665307"/>
            <a:ext cx="4800937" cy="18288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ja-JP" altLang="en-US" dirty="0"/>
              <a:t>日本国経済産業省後援の一般財団法人「省エネルギーセンター」が日進産業開発製造製品のガイナに</a:t>
            </a:r>
            <a:r>
              <a:rPr lang="en-US" altLang="ja-JP" dirty="0"/>
              <a:t>2017</a:t>
            </a:r>
            <a:r>
              <a:rPr lang="ja-JP" altLang="en-US" dirty="0"/>
              <a:t>年度のエコ大賞特別賞を授与しました。</a:t>
            </a:r>
            <a:endParaRPr lang="en-US" altLang="ja-JP" dirty="0"/>
          </a:p>
          <a:p>
            <a:pPr rtl="0"/>
            <a:endParaRPr lang="en-US" altLang="ja-JP" dirty="0"/>
          </a:p>
          <a:p>
            <a:pPr rtl="0"/>
            <a:r>
              <a:rPr lang="ja-JP" altLang="en-US" sz="1400" dirty="0"/>
              <a:t>写真は新らしいガイナを手にする石子社長。</a:t>
            </a:r>
          </a:p>
        </p:txBody>
      </p:sp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ワイヤーフレームの建物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666105_TF03031027.potx" id="{D9F4D359-1F3E-4DD7-8227-47B79E825679}" vid="{EA471E81-DACA-48F0-857B-04EB656F5707}"/>
    </a:ext>
  </a:extLst>
</a:theme>
</file>

<file path=ppt/theme/theme2.xml><?xml version="1.0" encoding="utf-8"?>
<a:theme xmlns:a="http://schemas.openxmlformats.org/drawingml/2006/main" name="Office テーマ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30C5B9-1E5F-4356-968E-2FC64955BFF3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40262f94-9f35-4ac3-9a90-690165a166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ビジネス用ワイヤーフレームの建物を使用したプレゼンテーション (ワイドスクリーン)</Template>
  <TotalTime>103</TotalTime>
  <Words>703</Words>
  <Application>Microsoft Office PowerPoint</Application>
  <PresentationFormat>Personalizado</PresentationFormat>
  <Paragraphs>37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ワイヤーフレームの建物 16x9</vt:lpstr>
      <vt:lpstr>Energy saving Grand prize to gaina</vt:lpstr>
      <vt:lpstr>Eco grand prize special award</vt:lpstr>
      <vt:lpstr>エコ大賞受賞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タイトルのレイアウト</dc:title>
  <dc:creator>Nobuo Iketani</dc:creator>
  <cp:lastModifiedBy>Koji</cp:lastModifiedBy>
  <cp:revision>11</cp:revision>
  <dcterms:created xsi:type="dcterms:W3CDTF">2018-01-22T07:18:02Z</dcterms:created>
  <dcterms:modified xsi:type="dcterms:W3CDTF">2018-01-22T09:46:41Z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